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0" r:id="rId1"/>
    <p:sldMasterId id="2147484202" r:id="rId2"/>
  </p:sldMasterIdLst>
  <p:notesMasterIdLst>
    <p:notesMasterId r:id="rId24"/>
  </p:notesMasterIdLst>
  <p:sldIdLst>
    <p:sldId id="327" r:id="rId3"/>
    <p:sldId id="418" r:id="rId4"/>
    <p:sldId id="454" r:id="rId5"/>
    <p:sldId id="478" r:id="rId6"/>
    <p:sldId id="460" r:id="rId7"/>
    <p:sldId id="463" r:id="rId8"/>
    <p:sldId id="476" r:id="rId9"/>
    <p:sldId id="464" r:id="rId10"/>
    <p:sldId id="388" r:id="rId11"/>
    <p:sldId id="474" r:id="rId12"/>
    <p:sldId id="466" r:id="rId13"/>
    <p:sldId id="393" r:id="rId14"/>
    <p:sldId id="370" r:id="rId15"/>
    <p:sldId id="477" r:id="rId16"/>
    <p:sldId id="472" r:id="rId17"/>
    <p:sldId id="479" r:id="rId18"/>
    <p:sldId id="471" r:id="rId19"/>
    <p:sldId id="475" r:id="rId20"/>
    <p:sldId id="470" r:id="rId21"/>
    <p:sldId id="469" r:id="rId22"/>
    <p:sldId id="46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DBC3AB"/>
    <a:srgbClr val="F2F2F0"/>
    <a:srgbClr val="C9CCD5"/>
    <a:srgbClr val="DEE1E8"/>
    <a:srgbClr val="A0A4B0"/>
    <a:srgbClr val="CBCED5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3" autoAdjust="0"/>
    <p:restoredTop sz="94690" autoAdjust="0"/>
  </p:normalViewPr>
  <p:slideViewPr>
    <p:cSldViewPr>
      <p:cViewPr varScale="1">
        <p:scale>
          <a:sx n="64" d="100"/>
          <a:sy n="64" d="100"/>
        </p:scale>
        <p:origin x="72" y="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3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60AD1-DC22-46FC-99C6-C5BB7CE7FB14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0D55B-0492-4CF4-BC52-FC3647402D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207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855B8-44F9-4E39-BCBE-FB34ADCA9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0DA22-ED95-4A79-9AD0-3BEA7430A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778DE-FA56-4505-B217-29C735241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23794-CC0E-4F2B-9A50-8F16A2C7C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01B71-02C6-44C2-BA5F-E2F3FDB56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553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2473E-16E7-44A7-91D8-E2A8F85D3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4C14B1-7509-46AF-8383-277FF3F62F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A062B-34CE-48B5-81A7-C8B2D0E4C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B0A72-6E29-4DE0-9259-AFF84F0C3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DCAAA-7BF4-4310-A412-E999C98C7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128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9A8E19-A566-4118-AA58-0DEC2F6BE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CA97B-4EA4-41F5-B715-58F88258D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6E979-24F2-42BE-9B1F-4BA873E04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FCDEF-018B-407B-BE6A-E864AA0A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330DD-3105-4F72-8A28-6CFAA842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147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70888" y="1295401"/>
            <a:ext cx="8650224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895" y="1524000"/>
            <a:ext cx="8664211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895" y="3299013"/>
            <a:ext cx="8664212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718" y="3352802"/>
            <a:ext cx="11222567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718" y="4771030"/>
            <a:ext cx="11222567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94640" y="363538"/>
            <a:ext cx="1120272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7" y="2403145"/>
            <a:ext cx="10742084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7" y="3736006"/>
            <a:ext cx="10742084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133695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2367" y="1600201"/>
            <a:ext cx="51206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4761" y="1600201"/>
            <a:ext cx="51206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5" y="107576"/>
            <a:ext cx="10723035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5" y="1453225"/>
            <a:ext cx="512064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2365" y="2347416"/>
            <a:ext cx="51206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4760" y="1453225"/>
            <a:ext cx="512064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4760" y="2347416"/>
            <a:ext cx="51206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B89CE-1718-4486-B81F-DA4663C40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DC496-2247-4462-8DD8-2A719C22E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74A65-7172-4F04-97C6-A07D05A44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307B1-1438-40D2-B266-D2B260B3B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10BE7-853C-4702-8F18-9999151D8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568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9" y="611872"/>
            <a:ext cx="512064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765" y="368300"/>
            <a:ext cx="512064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199" y="1787856"/>
            <a:ext cx="512064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8" y="611872"/>
            <a:ext cx="5439393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198" y="1787856"/>
            <a:ext cx="5439393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787489" y="359393"/>
            <a:ext cx="48768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6389" y="368301"/>
            <a:ext cx="2032000" cy="55753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2365" y="368301"/>
            <a:ext cx="8919635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2B962-AAC7-44F3-8C5E-E37A7970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272AD-CEC3-4C8A-8805-2C78D7720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22FF3-52C7-4FD9-BBC5-BBAF9DB7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9FA9C-8A9F-4578-9C0A-9589AC97F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F53B-AC27-45E5-A4E9-B87679AF9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11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E766E-03BE-4849-AC79-8B6F15265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C9F31-4A94-459D-94EF-3086C00EC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FA99C1-5215-41FE-B470-5552ECE5E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7DD75-1C65-4423-87CC-5E46B0D6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478D37-043B-4723-B12D-A5BDC7B62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3769B-4164-4023-873A-2DE388055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506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E3FEE-5C9A-43AA-BA10-FD5AEBAB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C37E5-8352-4DDD-9FE6-6C79E9186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F8A30-3EB9-401B-AE38-6BB9C3311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5B6BDD-2D32-40B8-A1DE-87CC6B160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E3A030-85D9-4850-9381-04B464E65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6B4053-FE80-47E1-A4A3-017E457D4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8ECFF6-6982-4414-8385-B272F3F61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885739-F6AB-4E5B-A630-9D34CE1E1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49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163B3-59C9-4361-9FC4-8CD020ED6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7F9F20-2C03-4EF8-8CF4-82D7D7292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EBE7B-D6B7-4388-8DC7-763DDA21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08B27B-A8DA-4559-A03C-E7CFC5389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066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58272A-21E0-4739-BF8A-EE02E86C2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93DFF5-C935-4CF2-BCA8-0B6E61F4D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D9F9C-D13D-4076-B277-5ACEC77FD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73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F11D7-4C53-4CCC-92EB-4F1D28FAB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53EA9-3AD3-4155-9B37-57878485F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8AE4C4-5AAC-4A1F-8F27-D2617C4DC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FB841-B7CB-45CE-8899-6D47B6DC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D3B8D-F034-4148-9FA5-F34F8449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E16DE9-E3AE-4A78-AC7E-3CD4BBCC4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35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647FF-B8EE-4091-893F-B81AE73BA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776B22-531C-4E8F-A41B-180B34AFD5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905A43-4AF0-4194-BE6A-997FD7666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7248-A74D-4AB4-A725-425BA4713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59413D-5D89-4058-8E5E-0E6293CB7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45C2C0-BF8C-4608-9448-6A2176A9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248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nn.wikipedia.org/wiki/Fil:Atlantic_ocean_negril_jamaica.jpg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://nn.wikipedia.org/wiki/Fil:Atlantic_ocean_negril_jamaica.jpg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2BFF5A-3126-451E-8FA2-BF578E1AC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B0628-36EF-4EA2-9C46-C2208F34D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60401-7BFF-41CB-A1FC-AB0EE7202F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06036-E225-4D52-B0D3-1CB5DE19A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42EA8-6CD8-4D74-99E5-DDC1E821A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69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7" y="1600201"/>
            <a:ext cx="1072303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06447" y="62756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B1783DD-4DEC-4227-96B8-42D8DE3A5348}" type="datetimeFigureOut">
              <a:rPr lang="en-GB" smtClean="0"/>
              <a:pPr/>
              <a:t>14/03/2019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611" y="6275669"/>
            <a:ext cx="6454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30541" y="6275669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5E8D9782-DD11-4B87-B6F6-DB5AFC08E9E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  <p:sldLayoutId id="2147484214" r:id="rId12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744072" y="1988840"/>
            <a:ext cx="5053743" cy="1366158"/>
            <a:chOff x="112211663" y="106773774"/>
            <a:chExt cx="3135749" cy="1150404"/>
          </a:xfrm>
        </p:grpSpPr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112256343" y="106834410"/>
              <a:ext cx="3091069" cy="1089768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999">
                  <a:srgbClr val="FFFFFF"/>
                </a:gs>
                <a:gs pos="999">
                  <a:srgbClr val="FFFFFF"/>
                </a:gs>
                <a:gs pos="70999">
                  <a:srgbClr val="FFFFFF"/>
                </a:gs>
                <a:gs pos="98999">
                  <a:srgbClr val="FFC000"/>
                </a:gs>
                <a:gs pos="98999">
                  <a:srgbClr val="FFC000"/>
                </a:gs>
                <a:gs pos="100000">
                  <a:srgbClr val="FFC000"/>
                </a:gs>
              </a:gsLst>
              <a:lin ang="5400000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altLang="en-US" sz="4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  <a:latin typeface="Century Gothic" panose="020B0502020202020204" pitchFamily="34" charset="0"/>
              </a:endParaRP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2000" b="1" i="0" u="none" strike="noStrike" cap="none" normalizeH="0" baseline="0" dirty="0">
                  <a:ln>
                    <a:noFill/>
                  </a:ln>
                  <a:solidFill>
                    <a:srgbClr val="3F3F3F"/>
                  </a:solidFill>
                  <a:effectLst/>
                  <a:latin typeface="Century Gothic" panose="020B0502020202020204" pitchFamily="34" charset="0"/>
                </a:rPr>
                <a:t>Dawlish Christian                         Fellowship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altLang="en-US" sz="600" b="1" i="0" u="none" strike="noStrike" cap="none" normalizeH="0" baseline="0" dirty="0">
                <a:ln>
                  <a:noFill/>
                </a:ln>
                <a:solidFill>
                  <a:srgbClr val="3F3F3F"/>
                </a:solidFill>
                <a:effectLst/>
                <a:latin typeface="Calibri" panose="020F050202020403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12837172" y="107622689"/>
              <a:ext cx="2188526" cy="252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1" u="none" strike="noStrike" cap="none" normalizeH="0" baseline="0" dirty="0">
                  <a:ln>
                    <a:noFill/>
                  </a:ln>
                  <a:solidFill>
                    <a:srgbClr val="3F3F3F"/>
                  </a:solidFill>
                  <a:effectLst/>
                  <a:latin typeface="Calibri" panose="020F0502020204030204" pitchFamily="34" charset="0"/>
                </a:rPr>
                <a:t>more people, more like Jesus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11663" y="106773774"/>
              <a:ext cx="804442" cy="1045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4098" name="Picture 2" descr="Image result for welcome">
            <a:extLst>
              <a:ext uri="{FF2B5EF4-FFF2-40B4-BE49-F238E27FC236}">
                <a16:creationId xmlns:a16="http://schemas.microsoft.com/office/drawing/2014/main" id="{97738E5D-17B0-4A2A-A377-D4CABEB91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548680"/>
            <a:ext cx="7776864" cy="3096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7408" y="2708920"/>
            <a:ext cx="90730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/>
                <a:cs typeface="Calibri"/>
              </a:rPr>
              <a:t>	</a:t>
            </a:r>
            <a:r>
              <a:rPr lang="en-US" sz="5400" b="1" dirty="0">
                <a:latin typeface="Calibri"/>
                <a:cs typeface="Calibri"/>
              </a:rPr>
              <a:t>					To</a:t>
            </a:r>
            <a:r>
              <a:rPr lang="en-US" sz="5400" b="1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</a:p>
          <a:p>
            <a:r>
              <a:rPr lang="en-US" sz="5400" b="1" dirty="0">
                <a:latin typeface="Calibri"/>
                <a:cs typeface="Calibri"/>
              </a:rPr>
              <a:t>    Dawlish Christian Fellowship</a:t>
            </a:r>
          </a:p>
          <a:p>
            <a:r>
              <a:rPr lang="en-US" sz="5400" b="1" dirty="0">
                <a:latin typeface="Calibri"/>
                <a:cs typeface="Calibri"/>
              </a:rPr>
              <a:t>    at St Agatha’s Church </a:t>
            </a:r>
          </a:p>
        </p:txBody>
      </p:sp>
    </p:spTree>
    <p:extLst>
      <p:ext uri="{BB962C8B-B14F-4D97-AF65-F5344CB8AC3E}">
        <p14:creationId xmlns:p14="http://schemas.microsoft.com/office/powerpoint/2010/main" val="327964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E8C45DC-302E-4438-8462-49171C235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6" t="20207" r="34882" b="10881"/>
          <a:stretch>
            <a:fillRect/>
          </a:stretch>
        </p:blipFill>
        <p:spPr bwMode="auto">
          <a:xfrm>
            <a:off x="1631504" y="332655"/>
            <a:ext cx="7848872" cy="620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907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CDE1B3-9E07-4E0D-92C8-2888FF7E18CF}"/>
              </a:ext>
            </a:extLst>
          </p:cNvPr>
          <p:cNvSpPr/>
          <p:nvPr/>
        </p:nvSpPr>
        <p:spPr>
          <a:xfrm>
            <a:off x="1763931" y="908720"/>
            <a:ext cx="7999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Church Directory 2019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551A7B-282C-4528-8CAF-42FAD4A40473}"/>
              </a:ext>
            </a:extLst>
          </p:cNvPr>
          <p:cNvSpPr txBox="1"/>
          <p:nvPr/>
        </p:nvSpPr>
        <p:spPr>
          <a:xfrm>
            <a:off x="1487489" y="2060848"/>
            <a:ext cx="100091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</a:rPr>
              <a:t>Please could you fill in a form &amp; return it to Kim or Clive to have your name &amp; details put in the church directory. </a:t>
            </a:r>
          </a:p>
          <a:p>
            <a:endParaRPr lang="en-GB" sz="4400" b="1" dirty="0">
              <a:latin typeface="Calibri" panose="020F0502020204030204" pitchFamily="34" charset="0"/>
            </a:endParaRPr>
          </a:p>
          <a:p>
            <a:r>
              <a:rPr lang="en-GB" sz="4400" b="1" dirty="0">
                <a:latin typeface="Calibri" panose="020F0502020204030204" pitchFamily="34" charset="0"/>
              </a:rPr>
              <a:t>Without the form we will be unable to include you in this. Thank you </a:t>
            </a:r>
          </a:p>
        </p:txBody>
      </p:sp>
    </p:spTree>
    <p:extLst>
      <p:ext uri="{BB962C8B-B14F-4D97-AF65-F5344CB8AC3E}">
        <p14:creationId xmlns:p14="http://schemas.microsoft.com/office/powerpoint/2010/main" val="3332791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8DFACA-618F-4B17-BAE6-1EE4B95908A4}"/>
              </a:ext>
            </a:extLst>
          </p:cNvPr>
          <p:cNvSpPr txBox="1"/>
          <p:nvPr/>
        </p:nvSpPr>
        <p:spPr>
          <a:xfrm>
            <a:off x="839416" y="2708920"/>
            <a:ext cx="10729192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800" b="1" spc="-50" dirty="0">
                <a:latin typeface="+mj-lt"/>
                <a:ea typeface="+mj-ea"/>
                <a:cs typeface="+mj-cs"/>
              </a:rPr>
              <a:t>From the DCF Website  </a:t>
            </a:r>
          </a:p>
        </p:txBody>
      </p:sp>
      <p:pic>
        <p:nvPicPr>
          <p:cNvPr id="3074" name="Picture 2" descr="Image result for sermon online">
            <a:extLst>
              <a:ext uri="{FF2B5EF4-FFF2-40B4-BE49-F238E27FC236}">
                <a16:creationId xmlns:a16="http://schemas.microsoft.com/office/drawing/2014/main" id="{90298DC9-3C35-4766-8AA0-C7038C4B8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28" y="463065"/>
            <a:ext cx="10297144" cy="420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052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9576" y="686806"/>
            <a:ext cx="89289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/>
              <a:t>Reminder Please No food or drinks inside the church.</a:t>
            </a:r>
          </a:p>
          <a:p>
            <a:r>
              <a:rPr lang="en-GB" sz="6000" b="1" dirty="0"/>
              <a:t>Thank You  </a:t>
            </a:r>
          </a:p>
        </p:txBody>
      </p:sp>
      <p:sp>
        <p:nvSpPr>
          <p:cNvPr id="3" name="AutoShape 2" descr="Image result for no food or drinks sig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2" name="Picture 2" descr="A sign next to a cup of coffee&#10;&#10;Description generated with medium confidence">
            <a:extLst>
              <a:ext uri="{FF2B5EF4-FFF2-40B4-BE49-F238E27FC236}">
                <a16:creationId xmlns:a16="http://schemas.microsoft.com/office/drawing/2014/main" id="{ABE9B931-ACA3-4822-B7D3-DCEC77406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44877" r="3571" b="335"/>
          <a:stretch/>
        </p:blipFill>
        <p:spPr bwMode="auto">
          <a:xfrm>
            <a:off x="4233387" y="4472458"/>
            <a:ext cx="4422620" cy="21013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D56FF6-8E31-4184-9701-4883FC2B7C5C}"/>
              </a:ext>
            </a:extLst>
          </p:cNvPr>
          <p:cNvCxnSpPr>
            <a:cxnSpLocks/>
          </p:cNvCxnSpPr>
          <p:nvPr/>
        </p:nvCxnSpPr>
        <p:spPr>
          <a:xfrm>
            <a:off x="4453138" y="4696317"/>
            <a:ext cx="4104456" cy="18002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D8EA46-6E24-4EDE-9F73-9899607300BC}"/>
              </a:ext>
            </a:extLst>
          </p:cNvPr>
          <p:cNvCxnSpPr/>
          <p:nvPr/>
        </p:nvCxnSpPr>
        <p:spPr>
          <a:xfrm flipH="1">
            <a:off x="4453138" y="4618986"/>
            <a:ext cx="4104456" cy="18002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004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events">
            <a:extLst>
              <a:ext uri="{FF2B5EF4-FFF2-40B4-BE49-F238E27FC236}">
                <a16:creationId xmlns:a16="http://schemas.microsoft.com/office/drawing/2014/main" id="{8C05B1E9-C939-4D95-A169-415670F77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404664"/>
            <a:ext cx="7687027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855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H-and-YP-Header">
            <a:extLst>
              <a:ext uri="{FF2B5EF4-FFF2-40B4-BE49-F238E27FC236}">
                <a16:creationId xmlns:a16="http://schemas.microsoft.com/office/drawing/2014/main" id="{F4F195BE-660A-481B-9F16-3DB1CDFFC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0" r="21446"/>
          <a:stretch>
            <a:fillRect/>
          </a:stretch>
        </p:blipFill>
        <p:spPr bwMode="auto">
          <a:xfrm>
            <a:off x="1415480" y="188641"/>
            <a:ext cx="5446089" cy="310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C9AEA1-C08A-44B6-9846-B4DAB813F6E7}"/>
              </a:ext>
            </a:extLst>
          </p:cNvPr>
          <p:cNvSpPr/>
          <p:nvPr/>
        </p:nvSpPr>
        <p:spPr>
          <a:xfrm>
            <a:off x="416853" y="3627820"/>
            <a:ext cx="11017224" cy="256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Aft>
                <a:spcPts val="825"/>
              </a:spcAft>
            </a:pPr>
            <a:r>
              <a:rPr lang="en-GB" sz="36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This is an opportunity for </a:t>
            </a:r>
            <a:r>
              <a:rPr lang="en-GB" sz="44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all Youth &amp; Children’s </a:t>
            </a:r>
          </a:p>
          <a:p>
            <a:pPr algn="just">
              <a:lnSpc>
                <a:spcPts val="1800"/>
              </a:lnSpc>
              <a:spcAft>
                <a:spcPts val="825"/>
              </a:spcAft>
            </a:pPr>
            <a:endParaRPr lang="en-GB" sz="4400" b="1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lnSpc>
                <a:spcPts val="1800"/>
              </a:lnSpc>
              <a:spcAft>
                <a:spcPts val="825"/>
              </a:spcAft>
            </a:pPr>
            <a:r>
              <a:rPr lang="en-GB" sz="44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leaders, Helpers &amp; Mentors </a:t>
            </a:r>
            <a:r>
              <a:rPr lang="en-GB" sz="36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to attend on</a:t>
            </a:r>
            <a:endParaRPr lang="en-GB" sz="4400" b="1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lnSpc>
                <a:spcPts val="1800"/>
              </a:lnSpc>
              <a:spcAft>
                <a:spcPts val="825"/>
              </a:spcAft>
            </a:pPr>
            <a:endParaRPr lang="en-GB" sz="3600" b="1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lnSpc>
                <a:spcPts val="1800"/>
              </a:lnSpc>
              <a:spcAft>
                <a:spcPts val="825"/>
              </a:spcAft>
            </a:pPr>
            <a:r>
              <a:rPr lang="en-GB" sz="36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Saturday 30th March from 10am-3pm. At South Street </a:t>
            </a:r>
          </a:p>
          <a:p>
            <a:pPr algn="just">
              <a:lnSpc>
                <a:spcPts val="1800"/>
              </a:lnSpc>
              <a:spcAft>
                <a:spcPts val="825"/>
              </a:spcAft>
            </a:pPr>
            <a:endParaRPr lang="en-GB" sz="3600" b="1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lnSpc>
                <a:spcPts val="1800"/>
              </a:lnSpc>
              <a:spcAft>
                <a:spcPts val="825"/>
              </a:spcAft>
            </a:pPr>
            <a:r>
              <a:rPr lang="en-GB" sz="36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Baptist Church Exeter.</a:t>
            </a: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8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GB" sz="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604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74DBCD-9DFE-4CB0-8101-17C364E0B22C}"/>
              </a:ext>
            </a:extLst>
          </p:cNvPr>
          <p:cNvSpPr/>
          <p:nvPr/>
        </p:nvSpPr>
        <p:spPr>
          <a:xfrm>
            <a:off x="839416" y="397401"/>
            <a:ext cx="10729192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222222"/>
                </a:solidFill>
                <a:latin typeface="Calibri" panose="020F0502020204030204" pitchFamily="34" charset="0"/>
              </a:rPr>
              <a:t>When Faith And Crisis Meet Seminar - Wednesday 24th April. 7:00pm for 7.30pm, at Beacon Heath Church, Exeter.</a:t>
            </a:r>
          </a:p>
          <a:p>
            <a:br>
              <a:rPr lang="en-GB" sz="3600" b="1" dirty="0">
                <a:solidFill>
                  <a:srgbClr val="222222"/>
                </a:solidFill>
                <a:latin typeface="Calibri" panose="020F0502020204030204" pitchFamily="34" charset="0"/>
              </a:rPr>
            </a:br>
            <a:r>
              <a:rPr lang="en-GB" sz="3600" b="1" dirty="0">
                <a:solidFill>
                  <a:srgbClr val="222222"/>
                </a:solidFill>
                <a:latin typeface="Calibri" panose="020F0502020204030204" pitchFamily="34" charset="0"/>
              </a:rPr>
              <a:t>An evening seminar with Nathan Jones, of </a:t>
            </a:r>
            <a:r>
              <a:rPr lang="en-GB" sz="3600" b="1" dirty="0" err="1">
                <a:solidFill>
                  <a:srgbClr val="222222"/>
                </a:solidFill>
                <a:latin typeface="Calibri" panose="020F0502020204030204" pitchFamily="34" charset="0"/>
              </a:rPr>
              <a:t>TalkThrough</a:t>
            </a:r>
            <a:r>
              <a:rPr lang="en-GB" sz="3600" b="1" dirty="0">
                <a:solidFill>
                  <a:srgbClr val="222222"/>
                </a:solidFill>
                <a:latin typeface="Calibri" panose="020F0502020204030204" pitchFamily="34" charset="0"/>
              </a:rPr>
              <a:t> ministry, exploring the subject of faith, the church and mental health in young people. </a:t>
            </a:r>
          </a:p>
          <a:p>
            <a:endParaRPr lang="en-GB" sz="3600" b="1" dirty="0">
              <a:solidFill>
                <a:srgbClr val="222222"/>
              </a:solidFill>
              <a:latin typeface="Calibri" panose="020F0502020204030204" pitchFamily="34" charset="0"/>
            </a:endParaRPr>
          </a:p>
          <a:p>
            <a:r>
              <a:rPr lang="en-GB" sz="4000" b="1" dirty="0">
                <a:solidFill>
                  <a:srgbClr val="222222"/>
                </a:solidFill>
                <a:latin typeface="Calibri" panose="020F0502020204030204" pitchFamily="34" charset="0"/>
              </a:rPr>
              <a:t>For more information please pick up a flyer from the notice board 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22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A8CFF7-AC21-4A10-B248-146A63FDE433}"/>
              </a:ext>
            </a:extLst>
          </p:cNvPr>
          <p:cNvSpPr/>
          <p:nvPr/>
        </p:nvSpPr>
        <p:spPr>
          <a:xfrm>
            <a:off x="622785" y="548680"/>
            <a:ext cx="11182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Church weekend away to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Heatree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8" name="Picture 4" descr="Image result for heatree">
            <a:extLst>
              <a:ext uri="{FF2B5EF4-FFF2-40B4-BE49-F238E27FC236}">
                <a16:creationId xmlns:a16="http://schemas.microsoft.com/office/drawing/2014/main" id="{7004529C-6310-47BF-8CBF-DE1D4CFDC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437212"/>
            <a:ext cx="3322340" cy="183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heatree">
            <a:extLst>
              <a:ext uri="{FF2B5EF4-FFF2-40B4-BE49-F238E27FC236}">
                <a16:creationId xmlns:a16="http://schemas.microsoft.com/office/drawing/2014/main" id="{05BCC874-72C2-4B61-8BF5-CCBCD8E35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1472010"/>
            <a:ext cx="5210944" cy="260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D05260-3C01-4367-8A71-09363F8884E0}"/>
              </a:ext>
            </a:extLst>
          </p:cNvPr>
          <p:cNvSpPr txBox="1"/>
          <p:nvPr/>
        </p:nvSpPr>
        <p:spPr>
          <a:xfrm>
            <a:off x="191344" y="3949512"/>
            <a:ext cx="115530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000" b="1" dirty="0">
              <a:latin typeface="Calibri" panose="020F0502020204030204" pitchFamily="34" charset="0"/>
            </a:endParaRPr>
          </a:p>
          <a:p>
            <a:r>
              <a:rPr lang="en-GB" sz="4000" b="1" dirty="0">
                <a:latin typeface="Calibri" panose="020F0502020204030204" pitchFamily="34" charset="0"/>
              </a:rPr>
              <a:t>The young people will soon be coming around asking for the full payment, this can be done by two ways through bank transfer or cash. </a:t>
            </a:r>
          </a:p>
        </p:txBody>
      </p:sp>
    </p:spTree>
    <p:extLst>
      <p:ext uri="{BB962C8B-B14F-4D97-AF65-F5344CB8AC3E}">
        <p14:creationId xmlns:p14="http://schemas.microsoft.com/office/powerpoint/2010/main" val="3284664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5DA3D37-3435-4205-A6A2-ECD1A0DE1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5" t="15622" r="29828" b="28201"/>
          <a:stretch>
            <a:fillRect/>
          </a:stretch>
        </p:blipFill>
        <p:spPr bwMode="auto">
          <a:xfrm>
            <a:off x="2063552" y="211353"/>
            <a:ext cx="6956028" cy="643529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645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DAEA2-1803-4639-87C2-46CC7C89C0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11" t="15350" r="9498" b="2751"/>
          <a:stretch/>
        </p:blipFill>
        <p:spPr>
          <a:xfrm>
            <a:off x="119337" y="116632"/>
            <a:ext cx="1202164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2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FBB899-45A9-4CB1-954A-8BDBEE841703}"/>
              </a:ext>
            </a:extLst>
          </p:cNvPr>
          <p:cNvSpPr txBox="1"/>
          <p:nvPr/>
        </p:nvSpPr>
        <p:spPr>
          <a:xfrm>
            <a:off x="1001503" y="5373216"/>
            <a:ext cx="10909073" cy="18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spc="-50" dirty="0">
                <a:latin typeface="+mj-lt"/>
                <a:ea typeface="+mj-ea"/>
                <a:cs typeface="+mj-cs"/>
              </a:rPr>
              <a:t>It would be great to connect with you! 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spc="-50" dirty="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spc="-50" dirty="0">
                <a:latin typeface="+mj-lt"/>
                <a:ea typeface="+mj-ea"/>
                <a:cs typeface="+mj-cs"/>
              </a:rPr>
              <a:t>Please fill in a connect card </a:t>
            </a: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5600" spc="-5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5600" spc="-5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2" descr="Image result for new here">
            <a:extLst>
              <a:ext uri="{FF2B5EF4-FFF2-40B4-BE49-F238E27FC236}">
                <a16:creationId xmlns:a16="http://schemas.microsoft.com/office/drawing/2014/main" id="{07E2286F-791F-4F95-ADB7-0E5E4262B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314" y="476672"/>
            <a:ext cx="53721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irework Celebration Welcome Still Background Image">
            <a:extLst>
              <a:ext uri="{FF2B5EF4-FFF2-40B4-BE49-F238E27FC236}">
                <a16:creationId xmlns:a16="http://schemas.microsoft.com/office/drawing/2014/main" id="{ADDFC50B-43BF-48FF-AAB1-0146B5A33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476672"/>
            <a:ext cx="6028267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61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100A574-4B8A-406B-A012-A1FAE7118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9" t="13034" r="20447" b="7069"/>
          <a:stretch>
            <a:fillRect/>
          </a:stretch>
        </p:blipFill>
        <p:spPr bwMode="auto">
          <a:xfrm>
            <a:off x="1055440" y="260648"/>
            <a:ext cx="10081120" cy="589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25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62FC2F1-F874-482E-A6AF-25826E102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9" t="13034" r="20328" b="6848"/>
          <a:stretch>
            <a:fillRect/>
          </a:stretch>
        </p:blipFill>
        <p:spPr bwMode="auto">
          <a:xfrm>
            <a:off x="1343472" y="476672"/>
            <a:ext cx="950505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079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17023F-FACD-4CBB-A1B7-62C6F01A292C}"/>
              </a:ext>
            </a:extLst>
          </p:cNvPr>
          <p:cNvSpPr/>
          <p:nvPr/>
        </p:nvSpPr>
        <p:spPr>
          <a:xfrm>
            <a:off x="5879976" y="1844824"/>
            <a:ext cx="5328592" cy="229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8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GB" sz="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D95A8B-894C-4C29-818C-522DC65B3990}"/>
              </a:ext>
            </a:extLst>
          </p:cNvPr>
          <p:cNvSpPr/>
          <p:nvPr/>
        </p:nvSpPr>
        <p:spPr>
          <a:xfrm>
            <a:off x="5148471" y="1268760"/>
            <a:ext cx="6096000" cy="4528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8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GB" sz="8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en-GB" sz="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C0865D-A693-4D4B-8B7B-C40FC388CACF}"/>
              </a:ext>
            </a:extLst>
          </p:cNvPr>
          <p:cNvSpPr/>
          <p:nvPr/>
        </p:nvSpPr>
        <p:spPr>
          <a:xfrm>
            <a:off x="1136450" y="917119"/>
            <a:ext cx="102500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 </a:t>
            </a:r>
            <a:endParaRPr lang="en-US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026" name="Picture 2" descr="meaning-of-the-death-of-christ">
            <a:extLst>
              <a:ext uri="{FF2B5EF4-FFF2-40B4-BE49-F238E27FC236}">
                <a16:creationId xmlns:a16="http://schemas.microsoft.com/office/drawing/2014/main" id="{FB3348FA-B828-4F00-A86E-A5D8BDDF5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907288"/>
            <a:ext cx="5702424" cy="415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E4ED86-7254-4ABA-AB69-190AD91CF641}"/>
              </a:ext>
            </a:extLst>
          </p:cNvPr>
          <p:cNvSpPr txBox="1"/>
          <p:nvPr/>
        </p:nvSpPr>
        <p:spPr>
          <a:xfrm>
            <a:off x="191344" y="521247"/>
            <a:ext cx="11053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latin typeface="Calibri" panose="020F0502020204030204" pitchFamily="34" charset="0"/>
              </a:rPr>
              <a:t>Todays service is on </a:t>
            </a:r>
          </a:p>
        </p:txBody>
      </p:sp>
    </p:spTree>
    <p:extLst>
      <p:ext uri="{BB962C8B-B14F-4D97-AF65-F5344CB8AC3E}">
        <p14:creationId xmlns:p14="http://schemas.microsoft.com/office/powerpoint/2010/main" val="820174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notices">
            <a:extLst>
              <a:ext uri="{FF2B5EF4-FFF2-40B4-BE49-F238E27FC236}">
                <a16:creationId xmlns:a16="http://schemas.microsoft.com/office/drawing/2014/main" id="{DFBE2035-9785-4249-B776-1F7445CEA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51" y="980728"/>
            <a:ext cx="8678367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25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toilets sign">
            <a:extLst>
              <a:ext uri="{FF2B5EF4-FFF2-40B4-BE49-F238E27FC236}">
                <a16:creationId xmlns:a16="http://schemas.microsoft.com/office/drawing/2014/main" id="{60AF3B68-BCF8-4E89-AF70-0E71EC7FF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548680"/>
            <a:ext cx="4004050" cy="4004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533450-452F-4E93-B7B5-2DA78D9C445D}"/>
              </a:ext>
            </a:extLst>
          </p:cNvPr>
          <p:cNvSpPr/>
          <p:nvPr/>
        </p:nvSpPr>
        <p:spPr>
          <a:xfrm>
            <a:off x="5740880" y="404664"/>
            <a:ext cx="6096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 be found in the church hall</a:t>
            </a:r>
          </a:p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behind the church</a:t>
            </a:r>
          </a:p>
          <a:p>
            <a:pPr algn="ctr"/>
            <a:endParaRPr lang="en-US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ask the stewards &amp; they will happily direct you in the right direction  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842805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fire exits">
            <a:extLst>
              <a:ext uri="{FF2B5EF4-FFF2-40B4-BE49-F238E27FC236}">
                <a16:creationId xmlns:a16="http://schemas.microsoft.com/office/drawing/2014/main" id="{28357CDD-A52F-46A4-8661-E7141376C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3429000"/>
            <a:ext cx="6667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3F6207-93EF-420D-B4A0-CAB0EBAAA8CA}"/>
              </a:ext>
            </a:extLst>
          </p:cNvPr>
          <p:cNvSpPr txBox="1"/>
          <p:nvPr/>
        </p:nvSpPr>
        <p:spPr>
          <a:xfrm>
            <a:off x="767408" y="247650"/>
            <a:ext cx="106571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Comic Sans MS" panose="030F0702030302020204" pitchFamily="66" charset="0"/>
              </a:rPr>
              <a:t>In case of an emergency please leave the building calmly from the nearest fire exit to you. The fire exits are located at the front of the church &amp; through the main entrance at the back.   </a:t>
            </a:r>
          </a:p>
        </p:txBody>
      </p:sp>
    </p:spTree>
    <p:extLst>
      <p:ext uri="{BB962C8B-B14F-4D97-AF65-F5344CB8AC3E}">
        <p14:creationId xmlns:p14="http://schemas.microsoft.com/office/powerpoint/2010/main" val="2321520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B57BC6-12E3-4A06-8D12-152182C174B4}"/>
              </a:ext>
            </a:extLst>
          </p:cNvPr>
          <p:cNvSpPr txBox="1"/>
          <p:nvPr/>
        </p:nvSpPr>
        <p:spPr>
          <a:xfrm>
            <a:off x="1415480" y="836712"/>
            <a:ext cx="9577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Calibri" panose="020F0502020204030204" pitchFamily="34" charset="0"/>
              </a:rPr>
              <a:t>The First Aiders on duty today are </a:t>
            </a:r>
          </a:p>
          <a:p>
            <a:r>
              <a:rPr lang="en-GB" sz="4800" b="1" dirty="0">
                <a:latin typeface="Calibri" panose="020F0502020204030204" pitchFamily="34" charset="0"/>
              </a:rPr>
              <a:t>		Angela </a:t>
            </a:r>
            <a:r>
              <a:rPr lang="en-GB" sz="4800" b="1" dirty="0" err="1">
                <a:latin typeface="Calibri" panose="020F0502020204030204" pitchFamily="34" charset="0"/>
              </a:rPr>
              <a:t>Rudall</a:t>
            </a:r>
            <a:r>
              <a:rPr lang="en-GB" sz="4800" b="1" dirty="0">
                <a:latin typeface="Calibri" panose="020F0502020204030204" pitchFamily="34" charset="0"/>
              </a:rPr>
              <a:t> &amp; Jo Jones  </a:t>
            </a:r>
          </a:p>
        </p:txBody>
      </p:sp>
      <p:pic>
        <p:nvPicPr>
          <p:cNvPr id="2050" name="Picture 2" descr="Image result for first aiders">
            <a:extLst>
              <a:ext uri="{FF2B5EF4-FFF2-40B4-BE49-F238E27FC236}">
                <a16:creationId xmlns:a16="http://schemas.microsoft.com/office/drawing/2014/main" id="{94E491C6-1A7F-416D-AE6D-147FD3909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b="17451"/>
          <a:stretch/>
        </p:blipFill>
        <p:spPr bwMode="auto">
          <a:xfrm>
            <a:off x="2639616" y="2524078"/>
            <a:ext cx="5921896" cy="385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24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nchor">
            <a:extLst>
              <a:ext uri="{FF2B5EF4-FFF2-40B4-BE49-F238E27FC236}">
                <a16:creationId xmlns:a16="http://schemas.microsoft.com/office/drawing/2014/main" id="{A0AC34FE-C829-4211-9F06-AA683B849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548680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junior church">
            <a:extLst>
              <a:ext uri="{FF2B5EF4-FFF2-40B4-BE49-F238E27FC236}">
                <a16:creationId xmlns:a16="http://schemas.microsoft.com/office/drawing/2014/main" id="{8BD953C8-D6A4-41CF-9DD7-ADAAE86F9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3933056"/>
            <a:ext cx="3007217" cy="249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D103A-82FB-41B3-9350-5159E2BFDB63}"/>
              </a:ext>
            </a:extLst>
          </p:cNvPr>
          <p:cNvSpPr txBox="1"/>
          <p:nvPr/>
        </p:nvSpPr>
        <p:spPr>
          <a:xfrm>
            <a:off x="4290719" y="514669"/>
            <a:ext cx="684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Comic Sans MS" panose="030F0702030302020204" pitchFamily="66" charset="0"/>
              </a:rPr>
              <a:t>Anchor is for young people aged 11+ they meet during the service, in the side room at the front of the church.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133C25-3E4A-49B5-AADA-52EFC2412572}"/>
              </a:ext>
            </a:extLst>
          </p:cNvPr>
          <p:cNvSpPr txBox="1"/>
          <p:nvPr/>
        </p:nvSpPr>
        <p:spPr>
          <a:xfrm>
            <a:off x="4439816" y="3933056"/>
            <a:ext cx="6408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Comic Sans MS" panose="030F0702030302020204" pitchFamily="66" charset="0"/>
              </a:rPr>
              <a:t>Junior Church is for ages 4-11 year olds. They meet in the church hall during the service. </a:t>
            </a:r>
          </a:p>
        </p:txBody>
      </p:sp>
    </p:spTree>
    <p:extLst>
      <p:ext uri="{BB962C8B-B14F-4D97-AF65-F5344CB8AC3E}">
        <p14:creationId xmlns:p14="http://schemas.microsoft.com/office/powerpoint/2010/main" val="159184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praying together">
            <a:extLst>
              <a:ext uri="{FF2B5EF4-FFF2-40B4-BE49-F238E27FC236}">
                <a16:creationId xmlns:a16="http://schemas.microsoft.com/office/drawing/2014/main" id="{397D2135-83A7-401A-A295-D4E806983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259" y="4274194"/>
            <a:ext cx="4824536" cy="25208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A563CB-2BA2-46A0-B76A-AE99E93F963C}"/>
              </a:ext>
            </a:extLst>
          </p:cNvPr>
          <p:cNvSpPr txBox="1"/>
          <p:nvPr/>
        </p:nvSpPr>
        <p:spPr>
          <a:xfrm>
            <a:off x="407368" y="-105068"/>
            <a:ext cx="87849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7030A0"/>
                </a:solidFill>
                <a:latin typeface="Calibri" panose="020F0502020204030204" pitchFamily="34" charset="0"/>
              </a:rPr>
              <a:t>	</a:t>
            </a:r>
            <a:r>
              <a:rPr lang="en-GB" sz="5400" dirty="0">
                <a:latin typeface="Calibri" panose="020F0502020204030204" pitchFamily="34" charset="0"/>
              </a:rPr>
              <a:t>	</a:t>
            </a:r>
            <a:r>
              <a:rPr lang="en-GB" sz="5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Praying Together</a:t>
            </a:r>
          </a:p>
          <a:p>
            <a:r>
              <a:rPr lang="en-GB" sz="5400" b="1" dirty="0">
                <a:latin typeface="Calibri" panose="020F0502020204030204" pitchFamily="34" charset="0"/>
              </a:rPr>
              <a:t>Monday 9am @ Black Swan                      	Unit, Church Office </a:t>
            </a:r>
          </a:p>
          <a:p>
            <a:r>
              <a:rPr lang="en-GB" sz="5400" b="1" dirty="0">
                <a:latin typeface="Calibri" panose="020F0502020204030204" pitchFamily="34" charset="0"/>
              </a:rPr>
              <a:t>   Thursday 11:30-12:30 @ </a:t>
            </a:r>
          </a:p>
          <a:p>
            <a:r>
              <a:rPr lang="en-GB" sz="5400" b="1" dirty="0">
                <a:latin typeface="Calibri" panose="020F0502020204030204" pitchFamily="34" charset="0"/>
              </a:rPr>
              <a:t>     The Strand Centre Lounge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BE85F-7D27-4871-A092-3D7672CB1B36}"/>
              </a:ext>
            </a:extLst>
          </p:cNvPr>
          <p:cNvSpPr txBox="1"/>
          <p:nvPr/>
        </p:nvSpPr>
        <p:spPr>
          <a:xfrm>
            <a:off x="8328248" y="530120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PRAYING TOGETHER </a:t>
            </a:r>
          </a:p>
        </p:txBody>
      </p:sp>
      <p:pic>
        <p:nvPicPr>
          <p:cNvPr id="3076" name="Picture 4" descr="Image result for praying together">
            <a:extLst>
              <a:ext uri="{FF2B5EF4-FFF2-40B4-BE49-F238E27FC236}">
                <a16:creationId xmlns:a16="http://schemas.microsoft.com/office/drawing/2014/main" id="{FBBA4E30-2553-4734-8BA5-A48D78C62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898" y="332656"/>
            <a:ext cx="3521032" cy="2336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praying together">
            <a:extLst>
              <a:ext uri="{FF2B5EF4-FFF2-40B4-BE49-F238E27FC236}">
                <a16:creationId xmlns:a16="http://schemas.microsoft.com/office/drawing/2014/main" id="{C3AEB610-D31A-43DF-B2CA-887AEF625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4202727"/>
            <a:ext cx="3456384" cy="25922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918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1885</TotalTime>
  <Words>288</Words>
  <Application>Microsoft Office PowerPoint</Application>
  <PresentationFormat>Widescreen</PresentationFormat>
  <Paragraphs>50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Comic Sans MS</vt:lpstr>
      <vt:lpstr>News Gothic MT</vt:lpstr>
      <vt:lpstr>Wingdings 2</vt:lpstr>
      <vt:lpstr>Custom Design</vt:lpstr>
      <vt:lpstr>Breeze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Diment</dc:creator>
  <cp:lastModifiedBy>Adam Diment</cp:lastModifiedBy>
  <cp:revision>82</cp:revision>
  <dcterms:created xsi:type="dcterms:W3CDTF">2018-11-13T13:21:57Z</dcterms:created>
  <dcterms:modified xsi:type="dcterms:W3CDTF">2019-03-14T12:22:15Z</dcterms:modified>
</cp:coreProperties>
</file>